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embeddedFontLst>
    <p:embeddedFont>
      <p:font typeface="OPPOSans B" panose="02010600030101010101" charset="-122"/>
      <p:regular r:id="rId16"/>
    </p:embeddedFont>
    <p:embeddedFont>
      <p:font typeface="OPPOSans H" panose="02010600030101010101" charset="-122"/>
      <p:regular r:id="rId17"/>
    </p:embeddedFont>
    <p:embeddedFont>
      <p:font typeface="Source Han Sans" panose="02010600030101010101" charset="-122"/>
      <p:regular r:id="rId18"/>
    </p:embeddedFont>
    <p:embeddedFont>
      <p:font typeface="Source Han Sans CN Bold" panose="02010600030101010101" charset="-122"/>
      <p:regular r:id="rId19"/>
    </p:embeddedFont>
    <p:embeddedFont>
      <p:font typeface="Source Han Sans CN Regular" panose="02010600030101010101" charset="-122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blipFill>
            <a:blip r:embed="rId2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22356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475809">
            <a:off x="984890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475809">
            <a:off x="7807403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475809">
            <a:off x="10689030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1181347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475809">
            <a:off x="6139294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4323" y="5132748"/>
            <a:ext cx="1775911" cy="360000"/>
          </a:xfrm>
          <a:prstGeom prst="round2DiagRect">
            <a:avLst/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267917" y="5211182"/>
            <a:ext cx="1441143" cy="203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97792" y="5132748"/>
            <a:ext cx="1775911" cy="360000"/>
          </a:xfrm>
          <a:prstGeom prst="round2DiagRect">
            <a:avLst/>
          </a:prstGeom>
          <a:noFill/>
          <a:ln w="9525" cap="sq">
            <a:solidFill>
              <a:schemeClr val="accent1"/>
            </a:solidFill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331386" y="5211182"/>
            <a:ext cx="1441143" cy="203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2914" y="174535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1385" y="2528498"/>
            <a:ext cx="5250526" cy="2028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AI赋能无人机：开启智能作战新时代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673360" y="1600880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3161342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9638" y="1404651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48628" y="5214631"/>
            <a:ext cx="181154" cy="19623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143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012097" y="5223770"/>
            <a:ext cx="192372" cy="177956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946698" y="5211182"/>
            <a:ext cx="1441143" cy="203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李俊涛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833505" y="5211182"/>
            <a:ext cx="1441143" cy="2031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15072" y="1386959"/>
            <a:ext cx="4563362" cy="4617602"/>
          </a:xfrm>
          <a:prstGeom prst="roundRect">
            <a:avLst>
              <a:gd name="adj" fmla="val 2679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1300">
                  <a:schemeClr val="bg1"/>
                </a:gs>
                <a:gs pos="65719">
                  <a:schemeClr val="bg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2700000" scaled="0"/>
            </a:gradFill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62290" y="1355891"/>
            <a:ext cx="4064944" cy="25545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62290" y="3850738"/>
            <a:ext cx="406892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协同任务执行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198109" y="4251450"/>
            <a:ext cx="597287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62290" y="4420882"/>
            <a:ext cx="4068925" cy="1454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多个无人机通过AI协同工作，形成编队，共享信息，分担任务。在大面积森林火灾监测中，协同完成火势监测、火源定位等任务。
协同作战提高效率和战斗力，如在联合攻击任务中，多架无人机分工明确，协同完成攻击。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06696" y="1392735"/>
            <a:ext cx="4563362" cy="4617602"/>
          </a:xfrm>
          <a:prstGeom prst="roundRect">
            <a:avLst>
              <a:gd name="adj" fmla="val 2679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1300">
                  <a:schemeClr val="bg1"/>
                </a:gs>
                <a:gs pos="65719">
                  <a:schemeClr val="bg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2700000" scaled="0"/>
            </a:gradFill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64767" y="1361667"/>
            <a:ext cx="4058072" cy="25545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38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53914" y="3856514"/>
            <a:ext cx="406892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编队飞行控制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89733" y="4257226"/>
            <a:ext cx="597287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53914" y="4426658"/>
            <a:ext cx="4068925" cy="1454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6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AI算法实现无人机编队飞行控制，保持队形稳定，协同执行任务。在军事阅兵中，无人机编队整齐划一，展示强大作战力量。
编队飞行可增强威慑力，同时提高作战灵活性，如在复杂地形中，灵活调整编队队形，适应不同作战环境。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多机协同作战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843529"/>
            <a:ext cx="5307754" cy="264508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11146" y="2843530"/>
            <a:ext cx="5307754" cy="2645084"/>
          </a:xfrm>
          <a:prstGeom prst="roundRect">
            <a:avLst>
              <a:gd name="adj" fmla="val 6411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574007" y="1432310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ahLst/>
            <a:cxnLst/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808852" y="1667117"/>
            <a:ext cx="849600" cy="849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2912108"/>
            <a:ext cx="5307754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8845" y="3078479"/>
            <a:ext cx="4796538" cy="36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任务分配与通信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8845" y="3492303"/>
            <a:ext cx="4796538" cy="2194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无人机群通过AI算法进行任务分配，根据自身性能和任务需求，合理分配任务。在物流配送中，高效分配配送任务，提高配送效率。
相互通信实现信息共享，如在搜索与摧毁任务中，实时共享目标位置信息，协同完成任务。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829620" y="1806857"/>
            <a:ext cx="808064" cy="579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85714" y="1432311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ahLst/>
            <a:cxnLst/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20558" y="1667118"/>
            <a:ext cx="849600" cy="849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1146" y="2912109"/>
            <a:ext cx="5307754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66754" y="3078480"/>
            <a:ext cx="4796538" cy="360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复杂战术动作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466754" y="3492304"/>
            <a:ext cx="4796538" cy="2194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无人机群可执行复杂战术动作，如联合攻击、协同干扰等。在电子战中，协同干扰敌方通信系统，瘫痪其作战指挥。
群体智能使无人机群具备更强适应性和灵活性，如在复杂战场环境中，灵活调整战术动作，应对各种突发情况。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41326" y="1806858"/>
            <a:ext cx="808064" cy="579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724914" y="1783079"/>
            <a:ext cx="152401" cy="1524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336620" y="1783080"/>
            <a:ext cx="152401" cy="152401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群体智能应用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9124191" flipH="1">
            <a:off x="35064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124191" flipH="1">
            <a:off x="3981817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124191" flipH="1">
            <a:off x="967517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38127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124191" flipH="1">
            <a:off x="5658018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01314" y="487264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350541" y="1008607"/>
            <a:ext cx="2265876" cy="18476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765379" y="1825124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311172" y="1628895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0861" y="2934395"/>
            <a:ext cx="5354754" cy="1880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四、电子战与干扰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50786" y="1748216"/>
            <a:ext cx="3872211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6477479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61296" y="3170769"/>
            <a:ext cx="8640000" cy="9567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AI优化无人机电子战能力，自动选择干扰波段，攻击敌方通讯或雷达系统。在军事对抗中，瘫痪敌方防空雷达，为己方战机开辟通道。</a:t>
            </a:r>
            <a:endParaRPr kumimoji="1"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178005" y="1908669"/>
            <a:ext cx="935501" cy="936000"/>
            <a:chOff x="1178005" y="1908669"/>
            <a:chExt cx="935501" cy="936000"/>
          </a:xfrm>
        </p:grpSpPr>
        <p:sp>
          <p:nvSpPr>
            <p:cNvPr id="7" name="标题 1"/>
            <p:cNvSpPr txBox="1"/>
            <p:nvPr/>
          </p:nvSpPr>
          <p:spPr>
            <a:xfrm>
              <a:off x="1178005" y="1908669"/>
              <a:ext cx="935501" cy="935499"/>
            </a:xfrm>
            <a:custGeom>
              <a:avLst/>
              <a:gdLst>
                <a:gd name="connsiteX0" fmla="*/ 0 w 710088"/>
                <a:gd name="connsiteY0" fmla="*/ 0 h 710088"/>
                <a:gd name="connsiteX1" fmla="*/ 710089 w 710088"/>
                <a:gd name="connsiteY1" fmla="*/ 0 h 710088"/>
                <a:gd name="connsiteX2" fmla="*/ 710089 w 710088"/>
                <a:gd name="connsiteY2" fmla="*/ 710089 h 710088"/>
                <a:gd name="connsiteX3" fmla="*/ 0 w 710088"/>
                <a:gd name="connsiteY3" fmla="*/ 710089 h 710088"/>
              </a:gdLst>
              <a:ahLst/>
              <a:cxnLst/>
              <a:rect l="l" t="t" r="r" b="b"/>
              <a:pathLst>
                <a:path w="710088" h="710088">
                  <a:moveTo>
                    <a:pt x="0" y="0"/>
                  </a:moveTo>
                  <a:lnTo>
                    <a:pt x="710089" y="0"/>
                  </a:lnTo>
                  <a:lnTo>
                    <a:pt x="710089" y="710089"/>
                  </a:lnTo>
                  <a:lnTo>
                    <a:pt x="0" y="710089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1577177" y="2194149"/>
              <a:ext cx="536329" cy="650520"/>
            </a:xfrm>
            <a:custGeom>
              <a:avLst/>
              <a:gdLst>
                <a:gd name="connsiteX0" fmla="*/ 124111 w 407098"/>
                <a:gd name="connsiteY0" fmla="*/ 95 h 493775"/>
                <a:gd name="connsiteX1" fmla="*/ 2953 w 407098"/>
                <a:gd name="connsiteY1" fmla="*/ 184023 h 493775"/>
                <a:gd name="connsiteX2" fmla="*/ 57721 w 407098"/>
                <a:gd name="connsiteY2" fmla="*/ 240030 h 493775"/>
                <a:gd name="connsiteX3" fmla="*/ 0 w 407098"/>
                <a:gd name="connsiteY3" fmla="*/ 291084 h 493775"/>
                <a:gd name="connsiteX4" fmla="*/ 217265 w 407098"/>
                <a:gd name="connsiteY4" fmla="*/ 493776 h 493775"/>
                <a:gd name="connsiteX5" fmla="*/ 406813 w 407098"/>
                <a:gd name="connsiteY5" fmla="*/ 493300 h 493775"/>
                <a:gd name="connsiteX6" fmla="*/ 407099 w 407098"/>
                <a:gd name="connsiteY6" fmla="*/ 224885 h 493775"/>
                <a:gd name="connsiteX7" fmla="*/ 124111 w 407098"/>
                <a:gd name="connsiteY7" fmla="*/ 0 h 493775"/>
              </a:gdLst>
              <a:ahLst/>
              <a:cxnLst/>
              <a:rect l="l" t="t" r="r" b="b"/>
              <a:pathLst>
                <a:path w="407098" h="493775">
                  <a:moveTo>
                    <a:pt x="124111" y="95"/>
                  </a:moveTo>
                  <a:lnTo>
                    <a:pt x="2953" y="184023"/>
                  </a:lnTo>
                  <a:lnTo>
                    <a:pt x="57721" y="240030"/>
                  </a:lnTo>
                  <a:lnTo>
                    <a:pt x="0" y="291084"/>
                  </a:lnTo>
                  <a:lnTo>
                    <a:pt x="217265" y="493776"/>
                  </a:lnTo>
                  <a:cubicBezTo>
                    <a:pt x="274130" y="493776"/>
                    <a:pt x="406813" y="493300"/>
                    <a:pt x="406813" y="493300"/>
                  </a:cubicBezTo>
                  <a:cubicBezTo>
                    <a:pt x="406813" y="493300"/>
                    <a:pt x="407099" y="263938"/>
                    <a:pt x="407099" y="224885"/>
                  </a:cubicBezTo>
                  <a:lnTo>
                    <a:pt x="124111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528363" y="2164033"/>
              <a:ext cx="235663" cy="424896"/>
            </a:xfrm>
            <a:custGeom>
              <a:avLst/>
              <a:gdLst>
                <a:gd name="connsiteX0" fmla="*/ 39910 w 178879"/>
                <a:gd name="connsiteY0" fmla="*/ 186595 h 322516"/>
                <a:gd name="connsiteX1" fmla="*/ 41529 w 178879"/>
                <a:gd name="connsiteY1" fmla="*/ 167831 h 322516"/>
                <a:gd name="connsiteX2" fmla="*/ 46768 w 178879"/>
                <a:gd name="connsiteY2" fmla="*/ 152972 h 322516"/>
                <a:gd name="connsiteX3" fmla="*/ 56007 w 178879"/>
                <a:gd name="connsiteY3" fmla="*/ 139636 h 322516"/>
                <a:gd name="connsiteX4" fmla="*/ 69818 w 178879"/>
                <a:gd name="connsiteY4" fmla="*/ 126111 h 322516"/>
                <a:gd name="connsiteX5" fmla="*/ 83630 w 178879"/>
                <a:gd name="connsiteY5" fmla="*/ 110966 h 322516"/>
                <a:gd name="connsiteX6" fmla="*/ 87059 w 178879"/>
                <a:gd name="connsiteY6" fmla="*/ 94012 h 322516"/>
                <a:gd name="connsiteX7" fmla="*/ 78486 w 178879"/>
                <a:gd name="connsiteY7" fmla="*/ 75248 h 322516"/>
                <a:gd name="connsiteX8" fmla="*/ 47339 w 178879"/>
                <a:gd name="connsiteY8" fmla="*/ 71438 h 322516"/>
                <a:gd name="connsiteX9" fmla="*/ 22765 w 178879"/>
                <a:gd name="connsiteY9" fmla="*/ 73057 h 322516"/>
                <a:gd name="connsiteX10" fmla="*/ 0 w 178879"/>
                <a:gd name="connsiteY10" fmla="*/ 77343 h 322516"/>
                <a:gd name="connsiteX11" fmla="*/ 0 w 178879"/>
                <a:gd name="connsiteY11" fmla="*/ 6858 h 322516"/>
                <a:gd name="connsiteX12" fmla="*/ 31814 w 178879"/>
                <a:gd name="connsiteY12" fmla="*/ 1619 h 322516"/>
                <a:gd name="connsiteX13" fmla="*/ 67246 w 178879"/>
                <a:gd name="connsiteY13" fmla="*/ 0 h 322516"/>
                <a:gd name="connsiteX14" fmla="*/ 118967 w 178879"/>
                <a:gd name="connsiteY14" fmla="*/ 3619 h 322516"/>
                <a:gd name="connsiteX15" fmla="*/ 153543 w 178879"/>
                <a:gd name="connsiteY15" fmla="*/ 16288 h 322516"/>
                <a:gd name="connsiteX16" fmla="*/ 172784 w 178879"/>
                <a:gd name="connsiteY16" fmla="*/ 40862 h 322516"/>
                <a:gd name="connsiteX17" fmla="*/ 178880 w 178879"/>
                <a:gd name="connsiteY17" fmla="*/ 80391 h 322516"/>
                <a:gd name="connsiteX18" fmla="*/ 177546 w 178879"/>
                <a:gd name="connsiteY18" fmla="*/ 104108 h 322516"/>
                <a:gd name="connsiteX19" fmla="*/ 172117 w 178879"/>
                <a:gd name="connsiteY19" fmla="*/ 124015 h 322516"/>
                <a:gd name="connsiteX20" fmla="*/ 160782 w 178879"/>
                <a:gd name="connsiteY20" fmla="*/ 141827 h 322516"/>
                <a:gd name="connsiteX21" fmla="*/ 141827 w 178879"/>
                <a:gd name="connsiteY21" fmla="*/ 159449 h 322516"/>
                <a:gd name="connsiteX22" fmla="*/ 125159 w 178879"/>
                <a:gd name="connsiteY22" fmla="*/ 173260 h 322516"/>
                <a:gd name="connsiteX23" fmla="*/ 115443 w 178879"/>
                <a:gd name="connsiteY23" fmla="*/ 183166 h 322516"/>
                <a:gd name="connsiteX24" fmla="*/ 111157 w 178879"/>
                <a:gd name="connsiteY24" fmla="*/ 191072 h 322516"/>
                <a:gd name="connsiteX25" fmla="*/ 110204 w 178879"/>
                <a:gd name="connsiteY25" fmla="*/ 199168 h 322516"/>
                <a:gd name="connsiteX26" fmla="*/ 110204 w 178879"/>
                <a:gd name="connsiteY26" fmla="*/ 206883 h 322516"/>
                <a:gd name="connsiteX27" fmla="*/ 40195 w 178879"/>
                <a:gd name="connsiteY27" fmla="*/ 206883 h 322516"/>
                <a:gd name="connsiteX28" fmla="*/ 40195 w 178879"/>
                <a:gd name="connsiteY28" fmla="*/ 186595 h 322516"/>
                <a:gd name="connsiteX29" fmla="*/ 75152 w 178879"/>
                <a:gd name="connsiteY29" fmla="*/ 322517 h 322516"/>
                <a:gd name="connsiteX30" fmla="*/ 50768 w 178879"/>
                <a:gd name="connsiteY30" fmla="*/ 320707 h 322516"/>
                <a:gd name="connsiteX31" fmla="*/ 36957 w 178879"/>
                <a:gd name="connsiteY31" fmla="*/ 313944 h 322516"/>
                <a:gd name="connsiteX32" fmla="*/ 30861 w 178879"/>
                <a:gd name="connsiteY32" fmla="*/ 300419 h 322516"/>
                <a:gd name="connsiteX33" fmla="*/ 29528 w 178879"/>
                <a:gd name="connsiteY33" fmla="*/ 277844 h 322516"/>
                <a:gd name="connsiteX34" fmla="*/ 30861 w 178879"/>
                <a:gd name="connsiteY34" fmla="*/ 255080 h 322516"/>
                <a:gd name="connsiteX35" fmla="*/ 36957 w 178879"/>
                <a:gd name="connsiteY35" fmla="*/ 241554 h 322516"/>
                <a:gd name="connsiteX36" fmla="*/ 50768 w 178879"/>
                <a:gd name="connsiteY36" fmla="*/ 234982 h 322516"/>
                <a:gd name="connsiteX37" fmla="*/ 75152 w 178879"/>
                <a:gd name="connsiteY37" fmla="*/ 233172 h 322516"/>
                <a:gd name="connsiteX38" fmla="*/ 99536 w 178879"/>
                <a:gd name="connsiteY38" fmla="*/ 234982 h 322516"/>
                <a:gd name="connsiteX39" fmla="*/ 113348 w 178879"/>
                <a:gd name="connsiteY39" fmla="*/ 241554 h 322516"/>
                <a:gd name="connsiteX40" fmla="*/ 119443 w 178879"/>
                <a:gd name="connsiteY40" fmla="*/ 255080 h 322516"/>
                <a:gd name="connsiteX41" fmla="*/ 120777 w 178879"/>
                <a:gd name="connsiteY41" fmla="*/ 277844 h 322516"/>
                <a:gd name="connsiteX42" fmla="*/ 119443 w 178879"/>
                <a:gd name="connsiteY42" fmla="*/ 300419 h 322516"/>
                <a:gd name="connsiteX43" fmla="*/ 113348 w 178879"/>
                <a:gd name="connsiteY43" fmla="*/ 313944 h 322516"/>
                <a:gd name="connsiteX44" fmla="*/ 99536 w 178879"/>
                <a:gd name="connsiteY44" fmla="*/ 320707 h 322516"/>
                <a:gd name="connsiteX45" fmla="*/ 75152 w 178879"/>
                <a:gd name="connsiteY45" fmla="*/ 322517 h 322516"/>
              </a:gdLst>
              <a:ahLst/>
              <a:cxnLst/>
              <a:rect l="l" t="t" r="r" b="b"/>
              <a:pathLst>
                <a:path w="178879" h="322516">
                  <a:moveTo>
                    <a:pt x="39910" y="186595"/>
                  </a:moveTo>
                  <a:cubicBezTo>
                    <a:pt x="39910" y="179356"/>
                    <a:pt x="40481" y="173164"/>
                    <a:pt x="41529" y="167831"/>
                  </a:cubicBezTo>
                  <a:cubicBezTo>
                    <a:pt x="42577" y="162592"/>
                    <a:pt x="44291" y="157639"/>
                    <a:pt x="46768" y="152972"/>
                  </a:cubicBezTo>
                  <a:cubicBezTo>
                    <a:pt x="49149" y="148304"/>
                    <a:pt x="52292" y="143828"/>
                    <a:pt x="56007" y="139636"/>
                  </a:cubicBezTo>
                  <a:cubicBezTo>
                    <a:pt x="59817" y="135446"/>
                    <a:pt x="64389" y="130874"/>
                    <a:pt x="69818" y="126111"/>
                  </a:cubicBezTo>
                  <a:cubicBezTo>
                    <a:pt x="76771" y="120110"/>
                    <a:pt x="81343" y="115062"/>
                    <a:pt x="83630" y="110966"/>
                  </a:cubicBezTo>
                  <a:cubicBezTo>
                    <a:pt x="85915" y="106870"/>
                    <a:pt x="87059" y="101251"/>
                    <a:pt x="87059" y="94012"/>
                  </a:cubicBezTo>
                  <a:cubicBezTo>
                    <a:pt x="87059" y="84106"/>
                    <a:pt x="84201" y="77819"/>
                    <a:pt x="78486" y="75248"/>
                  </a:cubicBezTo>
                  <a:cubicBezTo>
                    <a:pt x="72771" y="72676"/>
                    <a:pt x="62389" y="71438"/>
                    <a:pt x="47339" y="71438"/>
                  </a:cubicBezTo>
                  <a:cubicBezTo>
                    <a:pt x="38862" y="71438"/>
                    <a:pt x="30670" y="72009"/>
                    <a:pt x="22765" y="73057"/>
                  </a:cubicBezTo>
                  <a:cubicBezTo>
                    <a:pt x="14764" y="74104"/>
                    <a:pt x="7144" y="75533"/>
                    <a:pt x="0" y="77343"/>
                  </a:cubicBezTo>
                  <a:lnTo>
                    <a:pt x="0" y="6858"/>
                  </a:lnTo>
                  <a:cubicBezTo>
                    <a:pt x="9334" y="4477"/>
                    <a:pt x="19907" y="2762"/>
                    <a:pt x="31814" y="1619"/>
                  </a:cubicBezTo>
                  <a:cubicBezTo>
                    <a:pt x="43720" y="571"/>
                    <a:pt x="55531" y="0"/>
                    <a:pt x="67246" y="0"/>
                  </a:cubicBezTo>
                  <a:cubicBezTo>
                    <a:pt x="87439" y="0"/>
                    <a:pt x="104680" y="1238"/>
                    <a:pt x="118967" y="3619"/>
                  </a:cubicBezTo>
                  <a:cubicBezTo>
                    <a:pt x="133255" y="6001"/>
                    <a:pt x="144780" y="10192"/>
                    <a:pt x="153543" y="16288"/>
                  </a:cubicBezTo>
                  <a:cubicBezTo>
                    <a:pt x="162306" y="22289"/>
                    <a:pt x="168688" y="30480"/>
                    <a:pt x="172784" y="40862"/>
                  </a:cubicBezTo>
                  <a:cubicBezTo>
                    <a:pt x="176879" y="51244"/>
                    <a:pt x="178880" y="64389"/>
                    <a:pt x="178880" y="80391"/>
                  </a:cubicBezTo>
                  <a:cubicBezTo>
                    <a:pt x="178880" y="89154"/>
                    <a:pt x="178403" y="97060"/>
                    <a:pt x="177546" y="104108"/>
                  </a:cubicBezTo>
                  <a:cubicBezTo>
                    <a:pt x="176689" y="111157"/>
                    <a:pt x="174879" y="117824"/>
                    <a:pt x="172117" y="124015"/>
                  </a:cubicBezTo>
                  <a:cubicBezTo>
                    <a:pt x="169450" y="130207"/>
                    <a:pt x="165640" y="136112"/>
                    <a:pt x="160782" y="141827"/>
                  </a:cubicBezTo>
                  <a:cubicBezTo>
                    <a:pt x="155924" y="147542"/>
                    <a:pt x="149638" y="153448"/>
                    <a:pt x="141827" y="159449"/>
                  </a:cubicBezTo>
                  <a:cubicBezTo>
                    <a:pt x="134874" y="164878"/>
                    <a:pt x="129350" y="169450"/>
                    <a:pt x="125159" y="173260"/>
                  </a:cubicBezTo>
                  <a:cubicBezTo>
                    <a:pt x="120967" y="177070"/>
                    <a:pt x="117729" y="180308"/>
                    <a:pt x="115443" y="183166"/>
                  </a:cubicBezTo>
                  <a:cubicBezTo>
                    <a:pt x="113157" y="186023"/>
                    <a:pt x="111728" y="188690"/>
                    <a:pt x="111157" y="191072"/>
                  </a:cubicBezTo>
                  <a:cubicBezTo>
                    <a:pt x="110585" y="193453"/>
                    <a:pt x="110204" y="196215"/>
                    <a:pt x="110204" y="199168"/>
                  </a:cubicBezTo>
                  <a:lnTo>
                    <a:pt x="110204" y="206883"/>
                  </a:lnTo>
                  <a:lnTo>
                    <a:pt x="40195" y="206883"/>
                  </a:lnTo>
                  <a:lnTo>
                    <a:pt x="40195" y="186595"/>
                  </a:lnTo>
                  <a:close/>
                  <a:moveTo>
                    <a:pt x="75152" y="322517"/>
                  </a:moveTo>
                  <a:cubicBezTo>
                    <a:pt x="64961" y="322517"/>
                    <a:pt x="56769" y="321945"/>
                    <a:pt x="50768" y="320707"/>
                  </a:cubicBezTo>
                  <a:cubicBezTo>
                    <a:pt x="44767" y="319469"/>
                    <a:pt x="40195" y="317278"/>
                    <a:pt x="36957" y="313944"/>
                  </a:cubicBezTo>
                  <a:cubicBezTo>
                    <a:pt x="33814" y="310610"/>
                    <a:pt x="31718" y="306134"/>
                    <a:pt x="30861" y="300419"/>
                  </a:cubicBezTo>
                  <a:cubicBezTo>
                    <a:pt x="30004" y="294704"/>
                    <a:pt x="29528" y="287179"/>
                    <a:pt x="29528" y="277844"/>
                  </a:cubicBezTo>
                  <a:cubicBezTo>
                    <a:pt x="29528" y="268510"/>
                    <a:pt x="30004" y="260890"/>
                    <a:pt x="30861" y="255080"/>
                  </a:cubicBezTo>
                  <a:cubicBezTo>
                    <a:pt x="31814" y="249174"/>
                    <a:pt x="33814" y="244697"/>
                    <a:pt x="36957" y="241554"/>
                  </a:cubicBezTo>
                  <a:cubicBezTo>
                    <a:pt x="40100" y="238411"/>
                    <a:pt x="44672" y="236220"/>
                    <a:pt x="50768" y="234982"/>
                  </a:cubicBezTo>
                  <a:cubicBezTo>
                    <a:pt x="56769" y="233743"/>
                    <a:pt x="64961" y="233172"/>
                    <a:pt x="75152" y="233172"/>
                  </a:cubicBezTo>
                  <a:cubicBezTo>
                    <a:pt x="85344" y="233172"/>
                    <a:pt x="93536" y="233743"/>
                    <a:pt x="99536" y="234982"/>
                  </a:cubicBezTo>
                  <a:cubicBezTo>
                    <a:pt x="105537" y="236220"/>
                    <a:pt x="110109" y="238411"/>
                    <a:pt x="113348" y="241554"/>
                  </a:cubicBezTo>
                  <a:cubicBezTo>
                    <a:pt x="116491" y="244697"/>
                    <a:pt x="118586" y="249269"/>
                    <a:pt x="119443" y="255080"/>
                  </a:cubicBezTo>
                  <a:cubicBezTo>
                    <a:pt x="120396" y="260985"/>
                    <a:pt x="120777" y="268510"/>
                    <a:pt x="120777" y="277844"/>
                  </a:cubicBezTo>
                  <a:cubicBezTo>
                    <a:pt x="120777" y="287179"/>
                    <a:pt x="120301" y="294704"/>
                    <a:pt x="119443" y="300419"/>
                  </a:cubicBezTo>
                  <a:cubicBezTo>
                    <a:pt x="118586" y="306134"/>
                    <a:pt x="116491" y="310706"/>
                    <a:pt x="113348" y="313944"/>
                  </a:cubicBezTo>
                  <a:cubicBezTo>
                    <a:pt x="110204" y="317278"/>
                    <a:pt x="105632" y="319564"/>
                    <a:pt x="99536" y="320707"/>
                  </a:cubicBezTo>
                  <a:cubicBezTo>
                    <a:pt x="93536" y="321945"/>
                    <a:pt x="85344" y="322517"/>
                    <a:pt x="75152" y="32251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0" name="标题 1"/>
          <p:cNvSpPr txBox="1"/>
          <p:nvPr/>
        </p:nvSpPr>
        <p:spPr>
          <a:xfrm>
            <a:off x="2113505" y="1908669"/>
            <a:ext cx="8887791" cy="935499"/>
          </a:xfrm>
          <a:custGeom>
            <a:avLst/>
            <a:gdLst>
              <a:gd name="connsiteX0" fmla="*/ 0 w 710088"/>
              <a:gd name="connsiteY0" fmla="*/ 0 h 710088"/>
              <a:gd name="connsiteX1" fmla="*/ 710089 w 710088"/>
              <a:gd name="connsiteY1" fmla="*/ 0 h 710088"/>
              <a:gd name="connsiteX2" fmla="*/ 710089 w 710088"/>
              <a:gd name="connsiteY2" fmla="*/ 710089 h 710088"/>
              <a:gd name="connsiteX3" fmla="*/ 0 w 710088"/>
              <a:gd name="connsiteY3" fmla="*/ 710089 h 710088"/>
            </a:gdLst>
            <a:ahLst/>
            <a:cxnLst/>
            <a:rect l="l" t="t" r="r" b="b"/>
            <a:pathLst>
              <a:path w="710088" h="710088">
                <a:moveTo>
                  <a:pt x="0" y="0"/>
                </a:moveTo>
                <a:lnTo>
                  <a:pt x="710089" y="0"/>
                </a:lnTo>
                <a:lnTo>
                  <a:pt x="710089" y="710089"/>
                </a:lnTo>
                <a:lnTo>
                  <a:pt x="0" y="71008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404080" y="1971923"/>
            <a:ext cx="8395540" cy="808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电子干扰优化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113505" y="3253487"/>
            <a:ext cx="108000" cy="108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361296" y="4186900"/>
            <a:ext cx="8640000" cy="952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无人机根据战场态势，动态调整干扰策略，提高干扰效果，如在电子对抗中，精准干扰敌方通信链路。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13505" y="4269618"/>
            <a:ext cx="108000" cy="108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干扰与反干扰能力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blipFill>
            <a:blip r:embed="rId2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22356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475809">
            <a:off x="984890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475809">
            <a:off x="7807403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475809">
            <a:off x="10689030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1181347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475809">
            <a:off x="6139294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2914" y="174535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1385" y="2528498"/>
            <a:ext cx="5250526" cy="20287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 sz="3600"/>
          </a:p>
        </p:txBody>
      </p:sp>
      <p:sp>
        <p:nvSpPr>
          <p:cNvPr id="17" name="标题 1"/>
          <p:cNvSpPr txBox="1"/>
          <p:nvPr/>
        </p:nvSpPr>
        <p:spPr>
          <a:xfrm>
            <a:off x="5673360" y="1600880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3161342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9638" y="1404651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48628" y="5214631"/>
            <a:ext cx="181154" cy="19623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143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52583" y="0"/>
            <a:ext cx="4753566" cy="6850063"/>
          </a:xfrm>
          <a:prstGeom prst="parallelogram">
            <a:avLst>
              <a:gd name="adj" fmla="val 26814"/>
            </a:avLst>
          </a:prstGeom>
          <a:noFill/>
          <a:ln w="254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01494" y="1306753"/>
            <a:ext cx="4979306" cy="984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一、自主导航与路径规划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05516" y="2586258"/>
            <a:ext cx="5154930" cy="10492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二、数据分析与决策支持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73286" y="3865763"/>
            <a:ext cx="5387159" cy="1102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三、群体协同与编队作战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841165" y="5145268"/>
            <a:ext cx="5519279" cy="975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ED7D3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四、电子战与干扰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24119" y="2718667"/>
            <a:ext cx="142875" cy="142875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91890" y="3996457"/>
            <a:ext cx="142875" cy="142875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774524" y="1440877"/>
            <a:ext cx="142875" cy="142875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63324" y="5274248"/>
            <a:ext cx="142875" cy="142875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12317" y="-152400"/>
            <a:ext cx="4753566" cy="6850063"/>
          </a:xfrm>
          <a:prstGeom prst="parallelogram">
            <a:avLst>
              <a:gd name="adj" fmla="val 26814"/>
            </a:avLst>
          </a:prstGeom>
          <a:solidFill>
            <a:schemeClr val="accent2">
              <a:alpha val="8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1554" y="2913487"/>
            <a:ext cx="5080000" cy="1209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1554" y="2621075"/>
            <a:ext cx="5080000" cy="650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25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-608402" y="4880609"/>
            <a:ext cx="2226901" cy="1977391"/>
          </a:xfrm>
          <a:prstGeom prst="parallelogram">
            <a:avLst>
              <a:gd name="adj" fmla="val 43782"/>
            </a:avLst>
          </a:prstGeom>
          <a:gradFill>
            <a:gsLst>
              <a:gs pos="0">
                <a:schemeClr val="bg1">
                  <a:alpha val="20000"/>
                </a:schemeClr>
              </a:gs>
              <a:gs pos="88000">
                <a:schemeClr val="bg1"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557230" y="4872672"/>
            <a:ext cx="1252576" cy="1977391"/>
          </a:xfrm>
          <a:prstGeom prst="parallelogram">
            <a:avLst>
              <a:gd name="adj" fmla="val 62945"/>
            </a:avLst>
          </a:prstGeom>
          <a:gradFill>
            <a:gsLst>
              <a:gs pos="0">
                <a:schemeClr val="bg1">
                  <a:alpha val="20000"/>
                </a:schemeClr>
              </a:gs>
              <a:gs pos="88000">
                <a:schemeClr val="bg1"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9124191" flipH="1">
            <a:off x="35064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124191" flipH="1">
            <a:off x="3981817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124191" flipH="1">
            <a:off x="967517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38127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124191" flipH="1">
            <a:off x="5658018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01314" y="487264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350541" y="976065"/>
            <a:ext cx="2265876" cy="1880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765379" y="1825124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311172" y="1628895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0861" y="2934395"/>
            <a:ext cx="5354754" cy="1880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一、自主导航与路径规划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50786" y="1748216"/>
            <a:ext cx="3872211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6477479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60396" y="2029784"/>
            <a:ext cx="4612803" cy="3913815"/>
          </a:xfrm>
          <a:prstGeom prst="roundRect">
            <a:avLst>
              <a:gd name="adj" fmla="val 1481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54000" dist="762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57450" y="2055614"/>
            <a:ext cx="3780000" cy="6992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AI实现自主飞行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41671" y="2800929"/>
            <a:ext cx="3780000" cy="30237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无人机借助AI技术，无需人工操控即可自主飞行。如在复杂山区，AI可精准操控无人机避开山峰、树木等障碍，完成地形测绘任务。
AI自主导航使无人机能执行复杂任务，如军事侦察时，自动避开敌方防空系统，深入敌后获取情报。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906094" y="2029785"/>
            <a:ext cx="4612803" cy="3913814"/>
          </a:xfrm>
          <a:prstGeom prst="roundRect">
            <a:avLst>
              <a:gd name="adj" fmla="val 14814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54000" dist="762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306465" y="2101692"/>
            <a:ext cx="3780000" cy="6992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实时航线调整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322498" y="3058488"/>
            <a:ext cx="3780000" cy="1875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无人机利用传感器数据和AI算法，实时感知环境变化调整航线。在城市巡逻中，遇突发火灾，能迅速避开危险区域，确保自身安全。
AI算法根据战场动态，为无人机规划最优飞行路径，如在多变战场环境中，快速调整航向，躲避敌方火力。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45651" y="2588200"/>
            <a:ext cx="2087999" cy="2088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000000" scaled="0"/>
          </a:gradFill>
          <a:ln cap="flat">
            <a:noFill/>
            <a:prstDash val="solid"/>
            <a:miter/>
          </a:ln>
          <a:effectLst>
            <a:outerShdw blurRad="3810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688324" y="3217552"/>
            <a:ext cx="802654" cy="829296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ahLst/>
            <a:cxnLst/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自主导航技术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414842" y="1652200"/>
            <a:ext cx="4680000" cy="3960000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44842" y="2314382"/>
            <a:ext cx="3420000" cy="454113"/>
          </a:xfrm>
          <a:prstGeom prst="roundRect">
            <a:avLst>
              <a:gd name="adj" fmla="val 5000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06164" y="2372161"/>
            <a:ext cx="3097356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目标检测技术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044842" y="2946871"/>
            <a:ext cx="3420000" cy="19038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AI帮助无人机利用计算机视觉技术进行目标识别，可精准识别敌方装备、人员等目标。在边境巡逻中，快速识别非法越境者，及时反馈给指挥中心。
无人机通过图像识别，区分不同目标类型，在复杂战场环境中，准确识别敌方坦克、飞机等装备。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6084458" y="1652200"/>
            <a:ext cx="4680000" cy="3960000"/>
          </a:xfrm>
          <a:prstGeom prst="hexagon">
            <a:avLst/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14458" y="2314382"/>
            <a:ext cx="3420000" cy="45411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41300" dist="76200" dir="5400000" sx="93000" sy="93000" algn="t" rotWithShape="0">
              <a:schemeClr val="tx2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77602" y="2325513"/>
            <a:ext cx="3093712" cy="4318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61914" tIns="30957" rIns="61914" bIns="30957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2C75FF">
                        <a:alpha val="100000"/>
                      </a:srgbClr>
                    </a:gs>
                    <a:gs pos="100000">
                      <a:srgbClr val="004EE0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精确打击能力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14458" y="2946871"/>
            <a:ext cx="3420000" cy="19038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结合图像识别和深度学习，无人机可实时锁定目标，精确投放武器。在反恐行动中，精准打击恐怖分子藏匿点，减少误伤。
AI算法使无人机在动态环境中保持对目标的稳定跟踪，即使目标高速移动或突然变向，也能持续锁定并实施打击。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531179" y="4945011"/>
            <a:ext cx="120800" cy="1208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94442" y="4945011"/>
            <a:ext cx="120800" cy="12080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857706" y="4945011"/>
            <a:ext cx="120800" cy="12080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00794" y="4945011"/>
            <a:ext cx="120800" cy="120800"/>
          </a:xfrm>
          <a:prstGeom prst="ellipse">
            <a:avLst/>
          </a:prstGeom>
          <a:solidFill>
            <a:schemeClr val="bg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364058" y="4945011"/>
            <a:ext cx="120800" cy="12080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27322" y="4945011"/>
            <a:ext cx="120800" cy="120800"/>
          </a:xfrm>
          <a:prstGeom prst="ellipse">
            <a:avLst/>
          </a:prstGeom>
          <a:solidFill>
            <a:schemeClr val="bg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目标识别与跟踪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9124191" flipH="1">
            <a:off x="35064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124191" flipH="1">
            <a:off x="3981817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124191" flipH="1">
            <a:off x="967517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38127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124191" flipH="1">
            <a:off x="5658018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01314" y="487264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350541" y="1097280"/>
            <a:ext cx="2265876" cy="17589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765379" y="1825124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311172" y="1628895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0861" y="2934395"/>
            <a:ext cx="5354754" cy="1880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二、数据分析与决策支持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50786" y="1748216"/>
            <a:ext cx="3872211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6477479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6269922" y="1992630"/>
            <a:ext cx="1272540" cy="127254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3500000" scaled="0"/>
          </a:gradFill>
          <a:ln w="12700" cap="sq">
            <a:noFill/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4649538" y="1992630"/>
            <a:ext cx="1272540" cy="127254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3500000" scaled="0"/>
          </a:gradFill>
          <a:ln w="12700" cap="sq">
            <a:noFill/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2762" y="1723741"/>
            <a:ext cx="3239998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数据采集与分析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2762" y="2235185"/>
            <a:ext cx="3251166" cy="389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无人机采集大量视频、图像和传感器数据，AI快速处理分析，为指挥官提供实时情报。在灾害救援中，实时传输受灾区域图像，辅助救援决策。
AI从海量数据中提取关键信息，如在军事行动中，快速识别敌方阵地部署、兵力调动等重要情报。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61961" y="1693691"/>
            <a:ext cx="325611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情报价值挖掘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61960" y="2199756"/>
            <a:ext cx="3256110" cy="39343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AI算法深度挖掘数据中的潜在价值，如分析敌方活动规律、资源分布等，为战略部署提供依据。
通过数据关联分析，预测敌方可能行动方向，提前布局防御或发起攻击。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2762" y="2063960"/>
            <a:ext cx="3239998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78072" y="2063960"/>
            <a:ext cx="3239998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6668399" y="2398779"/>
            <a:ext cx="475586" cy="4602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lin ang="135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73371" y="2398779"/>
            <a:ext cx="424875" cy="460243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lin ang="135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实时数据处理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7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11086465" y="5514975"/>
            <a:ext cx="1105535" cy="1343025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505794">
            <a:off x="11545608" y="5785022"/>
            <a:ext cx="187249" cy="8029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486059" y="3078866"/>
            <a:ext cx="11590812" cy="1818229"/>
          </a:xfrm>
          <a:custGeom>
            <a:avLst/>
            <a:gdLst>
              <a:gd name="connsiteX0" fmla="*/ 140676 w 12400742"/>
              <a:gd name="connsiteY0" fmla="*/ 2317655 h 2613182"/>
              <a:gd name="connsiteX1" fmla="*/ 140676 w 12400742"/>
              <a:gd name="connsiteY1" fmla="*/ 2419255 h 2613182"/>
              <a:gd name="connsiteX2" fmla="*/ 1605940 w 12400742"/>
              <a:gd name="connsiteY2" fmla="*/ 2434017 h 2613182"/>
              <a:gd name="connsiteX3" fmla="*/ 6046081 w 12400742"/>
              <a:gd name="connsiteY3" fmla="*/ 7034 h 2613182"/>
              <a:gd name="connsiteX4" fmla="*/ 9584735 w 12400742"/>
              <a:gd name="connsiteY4" fmla="*/ 1643352 h 2613182"/>
              <a:gd name="connsiteX5" fmla="*/ 12400742 w 12400742"/>
              <a:gd name="connsiteY5" fmla="*/ 768600 h 2613182"/>
              <a:gd name="connsiteX6" fmla="*/ 10889083 w 10889083"/>
              <a:gd name="connsiteY6" fmla="*/ 138543 h 4180794"/>
              <a:gd name="connsiteX7" fmla="*/ 10889083 w 10889083"/>
              <a:gd name="connsiteY7" fmla="*/ 209425 h 4251676"/>
            </a:gdLst>
            <a:ahLst/>
            <a:cxnLst/>
            <a:rect l="l" t="t" r="r" b="b"/>
            <a:pathLst>
              <a:path w="12400742" h="2613182">
                <a:moveTo>
                  <a:pt x="140676" y="2317655"/>
                </a:moveTo>
                <a:cubicBezTo>
                  <a:pt x="19602" y="2270241"/>
                  <a:pt x="-103535" y="2399861"/>
                  <a:pt x="140676" y="2419255"/>
                </a:cubicBezTo>
                <a:cubicBezTo>
                  <a:pt x="384887" y="2438649"/>
                  <a:pt x="621706" y="2836054"/>
                  <a:pt x="1605940" y="2434017"/>
                </a:cubicBezTo>
                <a:cubicBezTo>
                  <a:pt x="2590174" y="2031980"/>
                  <a:pt x="4716282" y="138811"/>
                  <a:pt x="6046081" y="7034"/>
                </a:cubicBezTo>
                <a:cubicBezTo>
                  <a:pt x="7375880" y="-124743"/>
                  <a:pt x="8226357" y="1638786"/>
                  <a:pt x="9584735" y="1643352"/>
                </a:cubicBezTo>
                <a:cubicBezTo>
                  <a:pt x="11104098" y="1601057"/>
                  <a:pt x="11502114" y="1148702"/>
                  <a:pt x="12400742" y="768600"/>
                </a:cubicBezTo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40000"/>
                    <a:lumOff val="60000"/>
                    <a:alpha val="0"/>
                  </a:schemeClr>
                </a:gs>
                <a:gs pos="33000">
                  <a:schemeClr val="accent1">
                    <a:lumMod val="60000"/>
                    <a:lumOff val="40000"/>
                    <a:alpha val="100000"/>
                  </a:schemeClr>
                </a:gs>
                <a:gs pos="75000">
                  <a:schemeClr val="accent1">
                    <a:alpha val="10000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585153" y="5080160"/>
            <a:ext cx="4306361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7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AI根据情报和战场信息，为指挥官提供战略建议，如进攻方向、兵力配置等。在大规模战役中，辅助制定作战计划，提高决策科学性。
自动生成战术调整方案，根据战场实时变化，快速调整作战策略，如调整无人机编队阵型。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5154" y="4535332"/>
            <a:ext cx="3246682" cy="4573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战略建议生成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412705" y="2014177"/>
            <a:ext cx="4306361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AI减少人工干预，提高响应速度，使作战决策更迅速、准确。在快节奏的现代战争中，快速反应是制胜关键。
通过模拟推演，评估不同作战方案的可行性，优化作战流程，提升整体作战效能。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12706" y="1462745"/>
            <a:ext cx="3246682" cy="4700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作战效能提升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76350" y="4457700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4770" y="4516120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918734" y="3095669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77154" y="3154089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8921013" y="1446835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4998806" y="4467827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07939" y="1952458"/>
            <a:ext cx="2963119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75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70227" y="5013961"/>
            <a:ext cx="2963119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75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10906997" y="2790363"/>
            <a:ext cx="976096" cy="957825"/>
            <a:chOff x="10906997" y="2790363"/>
            <a:chExt cx="976096" cy="957825"/>
          </a:xfrm>
        </p:grpSpPr>
        <p:sp>
          <p:nvSpPr>
            <p:cNvPr id="19" name="标题 1"/>
            <p:cNvSpPr txBox="1"/>
            <p:nvPr/>
          </p:nvSpPr>
          <p:spPr>
            <a:xfrm rot="3680902">
              <a:off x="11084462" y="2821315"/>
              <a:ext cx="478950" cy="688545"/>
            </a:xfrm>
            <a:custGeom>
              <a:avLst/>
              <a:gdLst>
                <a:gd name="connsiteX0" fmla="*/ 0 w 654968"/>
                <a:gd name="connsiteY0" fmla="*/ 941590 h 941590"/>
                <a:gd name="connsiteX1" fmla="*/ 654968 w 654968"/>
                <a:gd name="connsiteY1" fmla="*/ 0 h 941590"/>
                <a:gd name="connsiteX2" fmla="*/ 514642 w 654968"/>
                <a:gd name="connsiteY2" fmla="*/ 808329 h 941590"/>
                <a:gd name="connsiteX3" fmla="*/ 0 w 654968"/>
                <a:gd name="connsiteY3" fmla="*/ 941590 h 941590"/>
                <a:gd name="connsiteX4" fmla="*/ 0 w 642036"/>
                <a:gd name="connsiteY4" fmla="*/ 932180 h 932180"/>
              </a:gdLst>
              <a:ahLst/>
              <a:cxnLst/>
              <a:rect l="l" t="t" r="r" b="b"/>
              <a:pathLst>
                <a:path w="654968" h="941590">
                  <a:moveTo>
                    <a:pt x="0" y="941590"/>
                  </a:moveTo>
                  <a:lnTo>
                    <a:pt x="654968" y="0"/>
                  </a:lnTo>
                  <a:lnTo>
                    <a:pt x="514642" y="808329"/>
                  </a:lnTo>
                  <a:lnTo>
                    <a:pt x="0" y="94159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6019035">
              <a:off x="11198533" y="3225086"/>
              <a:ext cx="425630" cy="413998"/>
            </a:xfrm>
            <a:custGeom>
              <a:avLst/>
              <a:gdLst>
                <a:gd name="connsiteX0" fmla="*/ 0 w 582052"/>
                <a:gd name="connsiteY0" fmla="*/ 0 h 566145"/>
                <a:gd name="connsiteX1" fmla="*/ 582052 w 582052"/>
                <a:gd name="connsiteY1" fmla="*/ 424493 h 566145"/>
                <a:gd name="connsiteX2" fmla="*/ 338778 w 582052"/>
                <a:gd name="connsiteY2" fmla="*/ 566145 h 566145"/>
                <a:gd name="connsiteX3" fmla="*/ 0 w 582052"/>
                <a:gd name="connsiteY3" fmla="*/ 0 h 566145"/>
              </a:gdLst>
              <a:ahLst/>
              <a:cxnLst/>
              <a:rect l="l" t="t" r="r" b="b"/>
              <a:pathLst>
                <a:path w="582052" h="566145">
                  <a:moveTo>
                    <a:pt x="0" y="0"/>
                  </a:moveTo>
                  <a:lnTo>
                    <a:pt x="582052" y="424493"/>
                  </a:lnTo>
                  <a:lnTo>
                    <a:pt x="338778" y="566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3587861">
              <a:off x="11356868" y="3157749"/>
              <a:ext cx="371180" cy="572224"/>
            </a:xfrm>
            <a:custGeom>
              <a:avLst/>
              <a:gdLst>
                <a:gd name="connsiteX0" fmla="*/ 127394 w 507591"/>
                <a:gd name="connsiteY0" fmla="*/ 0 h 782521"/>
                <a:gd name="connsiteX1" fmla="*/ 507591 w 507591"/>
                <a:gd name="connsiteY1" fmla="*/ 651086 h 782521"/>
                <a:gd name="connsiteX2" fmla="*/ 0 w 507591"/>
                <a:gd name="connsiteY2" fmla="*/ 782521 h 782521"/>
                <a:gd name="connsiteX3" fmla="*/ 127394 w 507591"/>
                <a:gd name="connsiteY3" fmla="*/ 0 h 782521"/>
              </a:gdLst>
              <a:ahLst/>
              <a:cxnLst/>
              <a:rect l="l" t="t" r="r" b="b"/>
              <a:pathLst>
                <a:path w="507591" h="782521">
                  <a:moveTo>
                    <a:pt x="127394" y="0"/>
                  </a:moveTo>
                  <a:lnTo>
                    <a:pt x="507591" y="651086"/>
                  </a:lnTo>
                  <a:lnTo>
                    <a:pt x="0" y="782521"/>
                  </a:lnTo>
                  <a:lnTo>
                    <a:pt x="127394" y="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8153" y="454500"/>
            <a:ext cx="6685308" cy="510950"/>
          </a:xfrm>
          <a:prstGeom prst="parallelogram">
            <a:avLst>
              <a:gd name="adj" fmla="val 42948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150" y="475975"/>
            <a:ext cx="107457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决策支持系统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1000">
                <a:schemeClr val="bg1">
                  <a:alpha val="95000"/>
                </a:schemeClr>
              </a:gs>
              <a:gs pos="100000">
                <a:schemeClr val="accent1">
                  <a:lumMod val="20000"/>
                  <a:lumOff val="80000"/>
                  <a:alpha val="95000"/>
                </a:schemeClr>
              </a:gs>
            </a:gsLst>
            <a:lin ang="17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0"/>
            <a:ext cx="5968440" cy="6460465"/>
          </a:xfrm>
          <a:custGeom>
            <a:avLst/>
            <a:gdLst>
              <a:gd name="connsiteX0" fmla="*/ 3147691 w 5968440"/>
              <a:gd name="connsiteY0" fmla="*/ 0 h 6460465"/>
              <a:gd name="connsiteX1" fmla="*/ 5968440 w 5968440"/>
              <a:gd name="connsiteY1" fmla="*/ 0 h 6460465"/>
              <a:gd name="connsiteX2" fmla="*/ 5968440 w 5968440"/>
              <a:gd name="connsiteY2" fmla="*/ 3045303 h 6460465"/>
              <a:gd name="connsiteX3" fmla="*/ 3621411 w 5968440"/>
              <a:gd name="connsiteY3" fmla="*/ 5749581 h 6460465"/>
              <a:gd name="connsiteX4" fmla="*/ 710884 w 5968440"/>
              <a:gd name="connsiteY4" fmla="*/ 5955425 h 6460465"/>
              <a:gd name="connsiteX5" fmla="*/ 505040 w 5968440"/>
              <a:gd name="connsiteY5" fmla="*/ 3044898 h 6460465"/>
            </a:gdLst>
            <a:ahLst/>
            <a:cxnLst/>
            <a:rect l="l" t="t" r="r" b="b"/>
            <a:pathLst>
              <a:path w="5968440" h="6460465">
                <a:moveTo>
                  <a:pt x="3147691" y="0"/>
                </a:moveTo>
                <a:lnTo>
                  <a:pt x="5968440" y="0"/>
                </a:lnTo>
                <a:lnTo>
                  <a:pt x="5968440" y="3045303"/>
                </a:lnTo>
                <a:lnTo>
                  <a:pt x="3621411" y="5749581"/>
                </a:lnTo>
                <a:cubicBezTo>
                  <a:pt x="2874533" y="6610143"/>
                  <a:pt x="1571447" y="6702303"/>
                  <a:pt x="710884" y="5955425"/>
                </a:cubicBezTo>
                <a:cubicBezTo>
                  <a:pt x="-149678" y="5208547"/>
                  <a:pt x="-241837" y="3905460"/>
                  <a:pt x="505040" y="3044898"/>
                </a:cubicBezTo>
                <a:close/>
              </a:path>
            </a:pathLst>
          </a:custGeom>
          <a:blipFill>
            <a:blip r:embed="rId3"/>
            <a:srcRect/>
            <a:stretch>
              <a:fillRect l="-46571" r="-46571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9124191" flipH="1">
            <a:off x="350646" y="1232251"/>
            <a:ext cx="1992448" cy="5515135"/>
          </a:xfrm>
          <a:custGeom>
            <a:avLst/>
            <a:gdLst>
              <a:gd name="connsiteX0" fmla="*/ 362533 w 1992448"/>
              <a:gd name="connsiteY0" fmla="*/ 4501 h 5515135"/>
              <a:gd name="connsiteX1" fmla="*/ 368553 w 1992448"/>
              <a:gd name="connsiteY1" fmla="*/ 0 h 5515135"/>
              <a:gd name="connsiteX2" fmla="*/ 1992448 w 1992448"/>
              <a:gd name="connsiteY2" fmla="*/ 1850818 h 5515135"/>
              <a:gd name="connsiteX3" fmla="*/ 1992447 w 1992448"/>
              <a:gd name="connsiteY3" fmla="*/ 4518911 h 5515135"/>
              <a:gd name="connsiteX4" fmla="*/ 996223 w 1992448"/>
              <a:gd name="connsiteY4" fmla="*/ 5515135 h 5515135"/>
              <a:gd name="connsiteX5" fmla="*/ 996224 w 1992448"/>
              <a:gd name="connsiteY5" fmla="*/ 5515134 h 5515135"/>
              <a:gd name="connsiteX6" fmla="*/ 0 w 1992448"/>
              <a:gd name="connsiteY6" fmla="*/ 4518910 h 5515135"/>
              <a:gd name="connsiteX7" fmla="*/ 0 w 1992448"/>
              <a:gd name="connsiteY7" fmla="*/ 773236 h 5515135"/>
              <a:gd name="connsiteX8" fmla="*/ 362533 w 1992448"/>
              <a:gd name="connsiteY8" fmla="*/ 4501 h 5515135"/>
            </a:gdLst>
            <a:ahLst/>
            <a:cxnLst/>
            <a:rect l="l" t="t" r="r" b="b"/>
            <a:pathLst>
              <a:path w="1992448" h="5515135">
                <a:moveTo>
                  <a:pt x="362533" y="4501"/>
                </a:moveTo>
                <a:lnTo>
                  <a:pt x="368553" y="0"/>
                </a:lnTo>
                <a:lnTo>
                  <a:pt x="1992448" y="1850818"/>
                </a:lnTo>
                <a:lnTo>
                  <a:pt x="1992447" y="4518911"/>
                </a:lnTo>
                <a:cubicBezTo>
                  <a:pt x="1992447" y="5069110"/>
                  <a:pt x="1546422" y="5515135"/>
                  <a:pt x="996223" y="5515135"/>
                </a:cubicBezTo>
                <a:lnTo>
                  <a:pt x="996224" y="5515134"/>
                </a:lnTo>
                <a:cubicBezTo>
                  <a:pt x="446025" y="5515134"/>
                  <a:pt x="0" y="5069109"/>
                  <a:pt x="0" y="4518910"/>
                </a:cubicBezTo>
                <a:lnTo>
                  <a:pt x="0" y="773236"/>
                </a:lnTo>
                <a:cubicBezTo>
                  <a:pt x="0" y="463749"/>
                  <a:pt x="141125" y="187224"/>
                  <a:pt x="362533" y="4501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9124191" flipH="1">
            <a:off x="3981817" y="238356"/>
            <a:ext cx="402780" cy="266113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124191" flipH="1">
            <a:off x="967517" y="5252380"/>
            <a:ext cx="535453" cy="160319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5630779"/>
            <a:ext cx="1010653" cy="1227221"/>
          </a:xfrm>
          <a:prstGeom prst="rtTriangle">
            <a:avLst/>
          </a:prstGeom>
          <a:gradFill>
            <a:gsLst>
              <a:gs pos="23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381270" y="4868779"/>
            <a:ext cx="1810730" cy="1989221"/>
          </a:xfrm>
          <a:prstGeom prst="rtTriangl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124191" flipH="1">
            <a:off x="5658018" y="3829545"/>
            <a:ext cx="394688" cy="20011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alpha val="0"/>
                </a:schemeClr>
              </a:gs>
              <a:gs pos="85000">
                <a:schemeClr val="accent1"/>
              </a:gs>
            </a:gsLst>
            <a:lin ang="150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01314" y="4872646"/>
            <a:ext cx="3464304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350541" y="1008607"/>
            <a:ext cx="2265876" cy="18476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765379" y="1825124"/>
            <a:ext cx="845279" cy="845279"/>
          </a:xfrm>
          <a:prstGeom prst="star4">
            <a:avLst>
              <a:gd name="adj" fmla="val 14389"/>
            </a:avLst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5311172" y="1628895"/>
            <a:ext cx="563208" cy="563208"/>
          </a:xfrm>
          <a:prstGeom prst="star4">
            <a:avLst/>
          </a:prstGeom>
          <a:gradFill>
            <a:gsLst>
              <a:gs pos="23000">
                <a:schemeClr val="accent1">
                  <a:lumMod val="20000"/>
                  <a:lumOff val="80000"/>
                </a:schemeClr>
              </a:gs>
              <a:gs pos="76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10861" y="2934395"/>
            <a:ext cx="5354754" cy="1880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三、群体协同与编队作战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50786" y="1748216"/>
            <a:ext cx="3872211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6477479" y="605495"/>
            <a:ext cx="2772000" cy="270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75FF"/>
      </a:accent1>
      <a:accent2>
        <a:srgbClr val="ED7D31"/>
      </a:accent2>
      <a:accent3>
        <a:srgbClr val="7B7B7B"/>
      </a:accent3>
      <a:accent4>
        <a:srgbClr val="BF9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宽屏</PresentationFormat>
  <Paragraphs>68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Arial</vt:lpstr>
      <vt:lpstr>OPPOSans H</vt:lpstr>
      <vt:lpstr>Source Han Sans CN Bold</vt:lpstr>
      <vt:lpstr>Source Han Sans</vt:lpstr>
      <vt:lpstr>Source Han Sans CN Regular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Lee Billows</cp:lastModifiedBy>
  <cp:revision>1</cp:revision>
  <dcterms:modified xsi:type="dcterms:W3CDTF">2025-04-28T14:37:56Z</dcterms:modified>
</cp:coreProperties>
</file>